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77" r:id="rId2"/>
    <p:sldId id="461" r:id="rId3"/>
    <p:sldId id="464" r:id="rId4"/>
    <p:sldId id="451" r:id="rId5"/>
    <p:sldId id="443" r:id="rId6"/>
    <p:sldId id="456" r:id="rId7"/>
    <p:sldId id="457" r:id="rId8"/>
    <p:sldId id="460" r:id="rId9"/>
    <p:sldId id="453" r:id="rId10"/>
    <p:sldId id="386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42F"/>
    <a:srgbClr val="FFFF66"/>
    <a:srgbClr val="FFCC66"/>
    <a:srgbClr val="FFC943"/>
    <a:srgbClr val="FF6699"/>
    <a:srgbClr val="F3BBC3"/>
    <a:srgbClr val="CC99FF"/>
    <a:srgbClr val="FF252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EF096EC4-6343-45C9-B434-31578F342311}" type="datetime1">
              <a:rPr lang="en-US"/>
              <a:pPr>
                <a:defRPr/>
              </a:pPr>
              <a:t>2/4/2011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75E27DA8-7935-48C3-9B38-CE4FB1BA5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F6D85CC9-5CBA-4E1E-B9C7-F4F77CBBC31A}" type="datetime1">
              <a:rPr lang="en-US"/>
              <a:pPr>
                <a:defRPr/>
              </a:pPr>
              <a:t>2/4/2011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pPr>
              <a:defRPr/>
            </a:pPr>
            <a:fld id="{87981751-8ED8-43A2-8476-A26CD3C894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9E4440-B42D-49F3-9FCB-C7B9568746A1}" type="slidenum">
              <a:rPr lang="en-US" smtClean="0">
                <a:latin typeface="Calibri" pitchFamily="34" charset="0"/>
              </a:rPr>
              <a:pPr/>
              <a:t>1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/>
              <a:cs typeface="ＭＳ Ｐゴシック"/>
            </a:endParaRP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645E801-CEDD-49CA-AB4C-5E7E00345681}" type="slidenum">
              <a:rPr lang="en-US" smtClean="0">
                <a:latin typeface="Calibri" pitchFamily="34" charset="0"/>
              </a:rPr>
              <a:pPr/>
              <a:t>3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>
                <a:ea typeface="ＭＳ Ｐゴシック"/>
                <a:cs typeface="ＭＳ Ｐゴシック"/>
              </a:rPr>
              <a:t>Examples of how ZipDial is being used today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AF54EE-5EA3-42B5-8DA1-54A07C00BDFE}" type="slidenum">
              <a:rPr lang="en-US" smtClean="0">
                <a:latin typeface="Calibri" pitchFamily="34" charset="0"/>
              </a:rPr>
              <a:pPr/>
              <a:t>8</a:t>
            </a:fld>
            <a:endParaRPr lang="en-US" smtClean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D68B017-FF6A-42D5-A55F-FBEF81B3996C}" type="datetime1">
              <a:rPr lang="en-US"/>
              <a:pPr>
                <a:defRPr/>
              </a:pPr>
              <a:t>2/4/2011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PATENT PENDING - ZipDial PROPRIETARY &amp; CONFIDENTIAL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3E04E0E4-DC72-45BF-9913-38E38B1F4B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A1138-37D3-4670-995D-5FFB99859519}" type="datetime1">
              <a:rPr lang="en-US"/>
              <a:pPr>
                <a:defRPr/>
              </a:pPr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PATENT PENDING - ZipDial PROPRIETARY &amp;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63B69-3862-4029-80A7-466CF5F0D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108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54717-F844-4EE8-8A17-3C2C9F101224}" type="datetime1">
              <a:rPr lang="en-US"/>
              <a:pPr>
                <a:defRPr/>
              </a:pPr>
              <a:t>2/4/2011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PATENT PENDING - ZipDial PROPRIETARY &amp; CONFIDENTIAL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83888-1020-4972-AF48-03ECBE3585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4C0B9-B5EF-47D1-8742-94797D0A1D20}" type="datetime1">
              <a:rPr lang="en-US"/>
              <a:pPr>
                <a:defRPr/>
              </a:pPr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PATENT PENDING - </a:t>
            </a:r>
            <a:r>
              <a:rPr lang="en-US" err="1"/>
              <a:t>ZipDial</a:t>
            </a:r>
            <a:r>
              <a:rPr lang="en-US"/>
              <a:t> PROPRIETARY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0DD87-4918-4CB7-8805-F289C0DEF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3C56780-AED2-4F56-8BC3-55DF582F5614}" type="datetime1">
              <a:rPr lang="en-US"/>
              <a:pPr>
                <a:defRPr/>
              </a:pPr>
              <a:t>2/4/2011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PATENT PENDING - ZipDial PROPRIETARY &amp; CONFIDENTIAL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52547F0-C979-46F7-8056-6FF6EB39B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86B167-4700-42AA-9763-6A4140477C87}" type="datetime1">
              <a:rPr lang="en-US"/>
              <a:pPr>
                <a:defRPr/>
              </a:pPr>
              <a:t>2/4/2011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PATENT PENDING - ZipDial PROPRIETARY &amp;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78DE-FC85-4A61-9D8F-8A91F43D15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9F1D8-0AD8-44AE-8D1C-D9400A12F0B3}" type="datetime1">
              <a:rPr lang="en-US"/>
              <a:pPr>
                <a:defRPr/>
              </a:pPr>
              <a:t>2/4/2011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PATENT PENDING - ZipDial PROPRIETARY &amp;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27C3F-9821-4316-B1D5-534C6D139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F66732-A730-45E7-96D7-38CE8E016313}" type="datetime1">
              <a:rPr lang="en-US"/>
              <a:pPr>
                <a:defRPr/>
              </a:pPr>
              <a:t>2/4/2011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PATENT PENDING - ZipDial PROPRIETARY &amp;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87147-92B9-4BF9-AA48-647E71DF99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15329-9B79-457D-AC86-1FBBCFBE0807}" type="datetime1">
              <a:rPr lang="en-US"/>
              <a:pPr>
                <a:defRPr/>
              </a:pPr>
              <a:t>2/4/2011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PATENT PENDING - ZipDial PROPRIETARY &amp;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0EB8A9-04E4-48C0-BD6A-06758E583E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5D41F-3AFF-44DD-B654-6F7EE4969414}" type="datetime1">
              <a:rPr lang="en-US"/>
              <a:pPr>
                <a:defRPr/>
              </a:pPr>
              <a:t>2/4/2011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9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PATENT PENDING - ZipDial PROPRIETARY &amp; CONFIDENTIAL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64D51-714B-4432-8E00-1EBC564769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0890C-CD19-4F8C-ADF0-A2FC26266B42}" type="datetime1">
              <a:rPr lang="en-US"/>
              <a:pPr>
                <a:defRPr/>
              </a:pPr>
              <a:t>2/4/2011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bg1">
                    <a:shade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PATENT PENDING - ZipDial PROPRIETARY &amp; CONFIDENTIAL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81A21-7912-4C37-B5B8-38C2D7B75D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rrowheads="1"/>
          </p:cNvSpPr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mpd="thickThin">
            <a:noFill/>
            <a:miter lim="800000"/>
            <a:headEnd/>
            <a:tailEnd/>
          </a:ln>
          <a:effectLst>
            <a:outerShdw blurRad="63500" dist="10160" dir="5400000" algn="tl" rotWithShape="0">
              <a:srgbClr val="000000">
                <a:alpha val="59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wrap="square" lIns="109728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charset="0"/>
              </a:defRPr>
            </a:lvl1pPr>
          </a:lstStyle>
          <a:p>
            <a:pPr>
              <a:defRPr/>
            </a:pPr>
            <a:fld id="{9E49FD1A-A2A3-4F06-9525-85DD43E740BD}" type="datetime1">
              <a:rPr lang="en-US"/>
              <a:pPr>
                <a:defRPr/>
              </a:pPr>
              <a:t>2/4/2011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wrap="square" lIns="45720" tIns="45720" rIns="45720" bIns="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3F3F3F"/>
                </a:solidFill>
                <a:latin typeface="Corbel" charset="0"/>
              </a:defRPr>
            </a:lvl1pPr>
          </a:lstStyle>
          <a:p>
            <a:pPr>
              <a:defRPr/>
            </a:pPr>
            <a:r>
              <a:rPr lang="en-US"/>
              <a:t>PATENT PENDING – ZipDial PROPRIETARY &amp;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wrap="square" lIns="91440" tIns="45720" rIns="91440" bIns="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3F3F3F"/>
                </a:solidFill>
                <a:latin typeface="Corbel" charset="0"/>
              </a:defRPr>
            </a:lvl1pPr>
          </a:lstStyle>
          <a:p>
            <a:pPr>
              <a:defRPr/>
            </a:pPr>
            <a:fld id="{E896DD7C-5CB9-4585-A0BA-563F2EFE63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10" descr="ZipDial Icon - FINAL Web.jp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364538" y="6096000"/>
            <a:ext cx="657225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C800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C800"/>
          </a:solidFill>
          <a:latin typeface="Corbel" pitchFamily="34" charset="0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E66C7D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6BB76D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E88651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ＭＳ Ｐゴシック" charset="-128"/>
          <a:cs typeface="ＭＳ Ｐゴシック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sanjay@zipdia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057400"/>
            <a:ext cx="5486400" cy="1600200"/>
          </a:xfrm>
        </p:spPr>
        <p:txBody>
          <a:bodyPr anchor="ctr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IN" sz="4400" dirty="0" smtClean="0">
                <a:solidFill>
                  <a:srgbClr val="FFC42F"/>
                </a:solidFill>
                <a:ea typeface="+mj-ea"/>
                <a:cs typeface="+mj-cs"/>
              </a:rPr>
              <a:t/>
            </a:r>
            <a:br>
              <a:rPr lang="en-IN" sz="4400" dirty="0" smtClean="0">
                <a:solidFill>
                  <a:srgbClr val="FFC42F"/>
                </a:solidFill>
                <a:ea typeface="+mj-ea"/>
                <a:cs typeface="+mj-cs"/>
              </a:rPr>
            </a:br>
            <a:r>
              <a:rPr lang="en-IN" sz="4400" dirty="0" smtClean="0">
                <a:solidFill>
                  <a:srgbClr val="FFC42F"/>
                </a:solidFill>
                <a:ea typeface="+mj-ea"/>
                <a:cs typeface="+mj-cs"/>
              </a:rPr>
              <a:t/>
            </a:r>
            <a:br>
              <a:rPr lang="en-IN" sz="4400" dirty="0" smtClean="0">
                <a:solidFill>
                  <a:srgbClr val="FFC42F"/>
                </a:solidFill>
                <a:ea typeface="+mj-ea"/>
                <a:cs typeface="+mj-cs"/>
              </a:rPr>
            </a:br>
            <a:r>
              <a:rPr lang="en-IN" sz="3600" dirty="0" smtClean="0">
                <a:solidFill>
                  <a:srgbClr val="FFC42F"/>
                </a:solidFill>
                <a:ea typeface="+mj-ea"/>
                <a:cs typeface="+mj-cs"/>
              </a:rPr>
              <a:t>Mobile Marketing for Brands</a:t>
            </a:r>
            <a:br>
              <a:rPr lang="en-IN" sz="3600" dirty="0" smtClean="0">
                <a:solidFill>
                  <a:srgbClr val="FFC42F"/>
                </a:solidFill>
                <a:ea typeface="+mj-ea"/>
                <a:cs typeface="+mj-cs"/>
              </a:rPr>
            </a:br>
            <a:r>
              <a:rPr lang="en-IN" sz="3600" dirty="0" smtClean="0">
                <a:solidFill>
                  <a:srgbClr val="FFC42F"/>
                </a:solidFill>
                <a:ea typeface="+mj-ea"/>
                <a:cs typeface="+mj-cs"/>
              </a:rPr>
              <a:t>An Innovative Approach</a:t>
            </a:r>
            <a:r>
              <a:rPr lang="en-IN" sz="4000" dirty="0" smtClean="0">
                <a:solidFill>
                  <a:srgbClr val="FFC42F"/>
                </a:solidFill>
                <a:ea typeface="+mj-ea"/>
                <a:cs typeface="+mj-cs"/>
              </a:rPr>
              <a:t/>
            </a:r>
            <a:br>
              <a:rPr lang="en-IN" sz="4000" dirty="0" smtClean="0">
                <a:solidFill>
                  <a:srgbClr val="FFC42F"/>
                </a:solidFill>
                <a:ea typeface="+mj-ea"/>
                <a:cs typeface="+mj-cs"/>
              </a:rPr>
            </a:br>
            <a:r>
              <a:rPr lang="en-IN" sz="4000" dirty="0" smtClean="0">
                <a:solidFill>
                  <a:srgbClr val="FFC42F"/>
                </a:solidFill>
                <a:ea typeface="+mj-ea"/>
                <a:cs typeface="+mj-cs"/>
              </a:rPr>
              <a:t/>
            </a:r>
            <a:br>
              <a:rPr lang="en-IN" sz="4000" dirty="0" smtClean="0">
                <a:solidFill>
                  <a:srgbClr val="FFC42F"/>
                </a:solidFill>
                <a:ea typeface="+mj-ea"/>
                <a:cs typeface="+mj-cs"/>
              </a:rPr>
            </a:br>
            <a:r>
              <a:rPr lang="en-IN" sz="3100" i="1" dirty="0" smtClean="0">
                <a:solidFill>
                  <a:srgbClr val="FFC42F"/>
                </a:solidFill>
              </a:rPr>
              <a:t>Capturing Opinions &amp; Intent</a:t>
            </a:r>
            <a:br>
              <a:rPr lang="en-IN" sz="3100" i="1" dirty="0" smtClean="0">
                <a:solidFill>
                  <a:srgbClr val="FFC42F"/>
                </a:solidFill>
              </a:rPr>
            </a:br>
            <a:r>
              <a:rPr lang="en-IN" sz="3100" i="1" dirty="0" smtClean="0">
                <a:solidFill>
                  <a:srgbClr val="FFC42F"/>
                </a:solidFill>
              </a:rPr>
              <a:t>The fun, free &amp; easy way!</a:t>
            </a:r>
            <a:endParaRPr lang="en-IN" sz="4000" i="1" dirty="0">
              <a:solidFill>
                <a:srgbClr val="FFC42F"/>
              </a:solidFill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057400" y="6356350"/>
            <a:ext cx="4800600" cy="365125"/>
          </a:xfrm>
        </p:spPr>
        <p:txBody>
          <a:bodyPr/>
          <a:lstStyle/>
          <a:p>
            <a:pPr algn="ctr">
              <a:defRPr/>
            </a:pPr>
            <a:r>
              <a:rPr lang="en-US" dirty="0"/>
              <a:t>PATENT PENDING - </a:t>
            </a:r>
            <a:r>
              <a:rPr lang="en-US" dirty="0" err="1"/>
              <a:t>ZipDial</a:t>
            </a:r>
            <a:r>
              <a:rPr lang="en-US" dirty="0"/>
              <a:t> PROPRIETARY &amp; CONFIDENTIAL</a:t>
            </a:r>
          </a:p>
        </p:txBody>
      </p:sp>
      <p:pic>
        <p:nvPicPr>
          <p:cNvPr id="8" name="Picture 7" descr="ZipDial Logo - F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736" y="512064"/>
            <a:ext cx="3483864" cy="116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15875" y="5486400"/>
            <a:ext cx="59277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/>
              <a:t>ZipDial 022-3301-0050</a:t>
            </a:r>
          </a:p>
        </p:txBody>
      </p:sp>
      <p:pic>
        <p:nvPicPr>
          <p:cNvPr id="15365" name="Picture 6" descr="ZipDial Mass Market Standee-0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304800"/>
            <a:ext cx="3124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  <a:cs typeface="+mj-cs"/>
              </a:rPr>
              <a:t>Thank You!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762000" y="1676400"/>
            <a:ext cx="3276600" cy="4625975"/>
          </a:xfrm>
        </p:spPr>
        <p:txBody>
          <a:bodyPr anchor="ctr"/>
          <a:lstStyle/>
          <a:p>
            <a:pPr algn="ctr" eaLnBrk="1" hangingPunct="1">
              <a:buFont typeface="Wingdings 2" pitchFamily="18" charset="2"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Questions?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2000" smtClean="0">
                <a:ea typeface="ＭＳ Ｐゴシック"/>
                <a:cs typeface="ＭＳ Ｐゴシック"/>
                <a:hlinkClick r:id="rId2"/>
              </a:rPr>
              <a:t>info@zipdial.com</a:t>
            </a:r>
          </a:p>
          <a:p>
            <a:pPr algn="ctr" eaLnBrk="1" hangingPunct="1">
              <a:buFont typeface="Wingdings 2" pitchFamily="18" charset="2"/>
              <a:buNone/>
            </a:pPr>
            <a:endParaRPr lang="en-US" sz="2800" b="1" smtClean="0">
              <a:ea typeface="ＭＳ Ｐゴシック"/>
              <a:cs typeface="ＭＳ Ｐゴシック"/>
            </a:endParaRPr>
          </a:p>
          <a:p>
            <a:pPr algn="ctr" eaLnBrk="1" hangingPunct="1">
              <a:buFont typeface="Wingdings 2" pitchFamily="18" charset="2"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Valerie Rozycki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2000" smtClean="0">
                <a:ea typeface="ＭＳ Ｐゴシック"/>
                <a:cs typeface="ＭＳ Ｐゴシック"/>
                <a:hlinkClick r:id="rId2"/>
              </a:rPr>
              <a:t>valerie@zipdial.com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2800" b="1" smtClean="0">
                <a:ea typeface="ＭＳ Ｐゴシック"/>
                <a:cs typeface="ＭＳ Ｐゴシック"/>
              </a:rPr>
              <a:t>Amiya Pathak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2000" smtClean="0">
                <a:ea typeface="ＭＳ Ｐゴシック"/>
                <a:cs typeface="ＭＳ Ｐゴシック"/>
                <a:hlinkClick r:id="rId2"/>
              </a:rPr>
              <a:t>amiya@zipdial.com 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2400" b="1" smtClean="0">
                <a:ea typeface="ＭＳ Ｐゴシック"/>
                <a:cs typeface="ＭＳ Ｐゴシック"/>
              </a:rPr>
              <a:t>Sanjay Swamy</a:t>
            </a:r>
          </a:p>
          <a:p>
            <a:pPr algn="ctr" eaLnBrk="1" hangingPunct="1">
              <a:buFont typeface="Wingdings 2" pitchFamily="18" charset="2"/>
              <a:buNone/>
            </a:pPr>
            <a:r>
              <a:rPr lang="en-US" sz="2000" smtClean="0">
                <a:ea typeface="ＭＳ Ｐゴシック"/>
                <a:cs typeface="ＭＳ Ｐゴシック"/>
                <a:hlinkClick r:id="rId2"/>
              </a:rPr>
              <a:t>sanjay@zipdial.com</a:t>
            </a:r>
            <a:endParaRPr lang="en-US" sz="2000" smtClean="0">
              <a:ea typeface="ＭＳ Ｐゴシック"/>
              <a:cs typeface="ＭＳ Ｐゴシック"/>
            </a:endParaRPr>
          </a:p>
          <a:p>
            <a:pPr algn="ctr" eaLnBrk="1" hangingPunct="1">
              <a:buFont typeface="Wingdings 2" pitchFamily="18" charset="2"/>
              <a:buNone/>
            </a:pPr>
            <a:endParaRPr lang="en-US" sz="2000" smtClean="0">
              <a:ea typeface="ＭＳ Ｐゴシック"/>
              <a:cs typeface="ＭＳ Ｐゴシック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3F3F3F"/>
                </a:solidFill>
                <a:cs typeface="Arial" charset="0"/>
              </a:rPr>
              <a:t>PATENT PENDING - ZipDial PROPRIETARY &amp; CONFIDENTIAL</a:t>
            </a:r>
          </a:p>
        </p:txBody>
      </p:sp>
      <p:pic>
        <p:nvPicPr>
          <p:cNvPr id="27652" name="Picture 6" descr="ZipDial Mass Market Standee-0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28600"/>
            <a:ext cx="3124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ZipDial</a:t>
            </a:r>
            <a:r>
              <a:rPr lang="en-US" dirty="0" smtClean="0"/>
              <a:t> – Missed Call To Action!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PATENT PENDING - ZipDial PROPRIETARY &amp; CONFIDENTIAL</a:t>
            </a:r>
            <a:endParaRPr lang="en-US"/>
          </a:p>
        </p:txBody>
      </p:sp>
      <p:pic>
        <p:nvPicPr>
          <p:cNvPr id="1741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412" t="19792" r="7059" b="8333"/>
          <a:stretch>
            <a:fillRect/>
          </a:stretch>
        </p:blipFill>
        <p:spPr>
          <a:xfrm>
            <a:off x="457200" y="1816100"/>
            <a:ext cx="8229600" cy="45434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Founding Team</a:t>
            </a:r>
            <a:br>
              <a:rPr lang="en-US" dirty="0" smtClean="0"/>
            </a:br>
            <a:r>
              <a:rPr lang="en-US" dirty="0" smtClean="0"/>
              <a:t>Passion, Expertise &amp; Experience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640013" y="6583363"/>
            <a:ext cx="5508625" cy="2746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PATENT PENDING - </a:t>
            </a:r>
            <a:r>
              <a:rPr lang="en-US" dirty="0" err="1" smtClean="0"/>
              <a:t>ZipDial</a:t>
            </a:r>
            <a:r>
              <a:rPr lang="en-US" dirty="0" smtClean="0"/>
              <a:t> PROPRIETARY &amp; CONFIDENTIAL</a:t>
            </a:r>
            <a:endParaRPr lang="en-US" dirty="0"/>
          </a:p>
        </p:txBody>
      </p:sp>
      <p:grpSp>
        <p:nvGrpSpPr>
          <p:cNvPr id="18435" name="Group 7"/>
          <p:cNvGrpSpPr>
            <a:grpSpLocks/>
          </p:cNvGrpSpPr>
          <p:nvPr/>
        </p:nvGrpSpPr>
        <p:grpSpPr bwMode="auto">
          <a:xfrm>
            <a:off x="581025" y="1676400"/>
            <a:ext cx="3305175" cy="2133600"/>
            <a:chOff x="296592" y="1828800"/>
            <a:chExt cx="3304736" cy="2133600"/>
          </a:xfrm>
        </p:grpSpPr>
        <p:sp>
          <p:nvSpPr>
            <p:cNvPr id="5" name="Rectangle 4"/>
            <p:cNvSpPr/>
            <p:nvPr/>
          </p:nvSpPr>
          <p:spPr>
            <a:xfrm>
              <a:off x="296592" y="1828800"/>
              <a:ext cx="3304736" cy="4572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Valerie </a:t>
              </a:r>
              <a:r>
                <a:rPr lang="en-US" sz="2000" b="1" dirty="0" err="1">
                  <a:solidFill>
                    <a:schemeClr val="tx1"/>
                  </a:solidFill>
                </a:rPr>
                <a:t>Rozycki</a:t>
              </a:r>
              <a:r>
                <a:rPr lang="en-US" sz="2000" b="1" dirty="0">
                  <a:solidFill>
                    <a:schemeClr val="tx1"/>
                  </a:solidFill>
                </a:rPr>
                <a:t>, CEO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529" y="2286000"/>
              <a:ext cx="3276165" cy="167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91440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 Passionate Entrepreneur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 </a:t>
              </a:r>
              <a:r>
                <a:rPr lang="en-US" sz="1600" b="1" u="sng" dirty="0" err="1">
                  <a:solidFill>
                    <a:schemeClr val="tx1"/>
                  </a:solidFill>
                </a:rPr>
                <a:t>mChek</a:t>
              </a:r>
              <a:r>
                <a:rPr lang="en-US" sz="1600" dirty="0">
                  <a:solidFill>
                    <a:schemeClr val="tx1"/>
                  </a:solidFill>
                </a:rPr>
                <a:t>, eBay (US)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 Stanford BS/MS(Public Policy)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Top 3 finalist in Bloomberg Pitch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 Charter Member of GSMA’s </a:t>
              </a:r>
              <a:r>
                <a:rPr lang="en-US" sz="1600" b="1" dirty="0">
                  <a:solidFill>
                    <a:schemeClr val="tx1"/>
                  </a:solidFill>
                </a:rPr>
                <a:t>mobile for women</a:t>
              </a:r>
              <a:r>
                <a:rPr lang="en-US" sz="1600" dirty="0">
                  <a:solidFill>
                    <a:schemeClr val="tx1"/>
                  </a:solidFill>
                </a:rPr>
                <a:t> steering group</a:t>
              </a:r>
            </a:p>
          </p:txBody>
        </p:sp>
      </p:grpSp>
      <p:grpSp>
        <p:nvGrpSpPr>
          <p:cNvPr id="18436" name="Group 8"/>
          <p:cNvGrpSpPr>
            <a:grpSpLocks/>
          </p:cNvGrpSpPr>
          <p:nvPr/>
        </p:nvGrpSpPr>
        <p:grpSpPr bwMode="auto">
          <a:xfrm>
            <a:off x="4953000" y="1676400"/>
            <a:ext cx="3305175" cy="2133600"/>
            <a:chOff x="296592" y="1828800"/>
            <a:chExt cx="3304736" cy="2133600"/>
          </a:xfrm>
        </p:grpSpPr>
        <p:sp>
          <p:nvSpPr>
            <p:cNvPr id="10" name="Rectangle 9"/>
            <p:cNvSpPr/>
            <p:nvPr/>
          </p:nvSpPr>
          <p:spPr>
            <a:xfrm>
              <a:off x="296592" y="1828800"/>
              <a:ext cx="3304736" cy="4572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b="1" dirty="0" err="1">
                  <a:solidFill>
                    <a:schemeClr val="tx1"/>
                  </a:solidFill>
                </a:rPr>
                <a:t>Amiya</a:t>
              </a:r>
              <a:r>
                <a:rPr lang="en-US" sz="2000" b="1" dirty="0">
                  <a:solidFill>
                    <a:schemeClr val="tx1"/>
                  </a:solidFill>
                </a:rPr>
                <a:t> </a:t>
              </a:r>
              <a:r>
                <a:rPr lang="en-US" sz="2000" b="1" dirty="0" err="1">
                  <a:solidFill>
                    <a:schemeClr val="tx1"/>
                  </a:solidFill>
                </a:rPr>
                <a:t>Pathak</a:t>
              </a:r>
              <a:r>
                <a:rPr lang="en-US" sz="2000" b="1" dirty="0">
                  <a:solidFill>
                    <a:schemeClr val="tx1"/>
                  </a:solidFill>
                </a:rPr>
                <a:t>, COO/CTO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529" y="2286000"/>
              <a:ext cx="3276165" cy="167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91440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 IIT-K Computer Science, IIM-C 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 12 years in industry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  Zapak.com, </a:t>
              </a:r>
              <a:r>
                <a:rPr lang="en-US" sz="1600" b="1" u="sng" dirty="0" err="1">
                  <a:solidFill>
                    <a:schemeClr val="tx1"/>
                  </a:solidFill>
                </a:rPr>
                <a:t>Ketera</a:t>
              </a:r>
              <a:r>
                <a:rPr lang="en-US" sz="1600" dirty="0">
                  <a:solidFill>
                    <a:schemeClr val="tx1"/>
                  </a:solidFill>
                </a:rPr>
                <a:t>, i2, </a:t>
              </a:r>
              <a:r>
                <a:rPr lang="en-US" sz="1600" dirty="0" err="1">
                  <a:solidFill>
                    <a:schemeClr val="tx1"/>
                  </a:solidFill>
                </a:rPr>
                <a:t>Mindtree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 Excellent team builder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 Strong techno-business guy</a:t>
              </a: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8437" name="Group 11"/>
          <p:cNvGrpSpPr>
            <a:grpSpLocks/>
          </p:cNvGrpSpPr>
          <p:nvPr/>
        </p:nvGrpSpPr>
        <p:grpSpPr bwMode="auto">
          <a:xfrm>
            <a:off x="609600" y="4038600"/>
            <a:ext cx="3305175" cy="2133600"/>
            <a:chOff x="296592" y="1828800"/>
            <a:chExt cx="3304736" cy="2133600"/>
          </a:xfrm>
        </p:grpSpPr>
        <p:sp>
          <p:nvSpPr>
            <p:cNvPr id="13" name="Rectangle 12"/>
            <p:cNvSpPr/>
            <p:nvPr/>
          </p:nvSpPr>
          <p:spPr>
            <a:xfrm>
              <a:off x="296592" y="1828800"/>
              <a:ext cx="3304736" cy="4572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Sanjay </a:t>
              </a:r>
              <a:r>
                <a:rPr lang="en-US" sz="2000" b="1" dirty="0" err="1">
                  <a:solidFill>
                    <a:schemeClr val="tx1"/>
                  </a:solidFill>
                </a:rPr>
                <a:t>Swamy</a:t>
              </a:r>
              <a:r>
                <a:rPr lang="en-US" sz="2000" b="1" dirty="0">
                  <a:solidFill>
                    <a:schemeClr val="tx1"/>
                  </a:solidFill>
                </a:rPr>
                <a:t>, Chairman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4529" y="2286000"/>
              <a:ext cx="3276165" cy="167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91440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Strategy/</a:t>
              </a:r>
              <a:r>
                <a:rPr lang="en-US" sz="1600" dirty="0" err="1">
                  <a:solidFill>
                    <a:schemeClr val="tx1"/>
                  </a:solidFill>
                </a:rPr>
                <a:t>Ideator</a:t>
              </a:r>
              <a:r>
                <a:rPr lang="en-US" sz="1600" dirty="0">
                  <a:solidFill>
                    <a:schemeClr val="tx1"/>
                  </a:solidFill>
                </a:rPr>
                <a:t> @ </a:t>
              </a:r>
              <a:r>
                <a:rPr lang="en-US" sz="1600" dirty="0" err="1">
                  <a:solidFill>
                    <a:schemeClr val="tx1"/>
                  </a:solidFill>
                </a:rPr>
                <a:t>ZipDial</a:t>
              </a:r>
              <a:endParaRPr lang="en-US" sz="1600" dirty="0">
                <a:solidFill>
                  <a:schemeClr val="tx1"/>
                </a:solidFill>
              </a:endParaRP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 Former CEO of </a:t>
              </a:r>
              <a:r>
                <a:rPr lang="en-US" sz="1600" b="1" u="sng" dirty="0" err="1">
                  <a:solidFill>
                    <a:schemeClr val="tx1"/>
                  </a:solidFill>
                </a:rPr>
                <a:t>mChek</a:t>
              </a:r>
              <a:endParaRPr lang="en-US" sz="1600" b="1" u="sng" dirty="0">
                <a:solidFill>
                  <a:schemeClr val="tx1"/>
                </a:solidFill>
              </a:endParaRP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 Setup </a:t>
              </a:r>
              <a:r>
                <a:rPr lang="en-US" sz="1600" b="1" u="sng" dirty="0" err="1">
                  <a:solidFill>
                    <a:schemeClr val="tx1"/>
                  </a:solidFill>
                </a:rPr>
                <a:t>Ketera</a:t>
              </a:r>
              <a:r>
                <a:rPr lang="en-US" sz="1600" dirty="0">
                  <a:solidFill>
                    <a:schemeClr val="tx1"/>
                  </a:solidFill>
                </a:rPr>
                <a:t> &amp; </a:t>
              </a:r>
              <a:r>
                <a:rPr lang="en-US" sz="1600" dirty="0" err="1">
                  <a:solidFill>
                    <a:schemeClr val="tx1"/>
                  </a:solidFill>
                </a:rPr>
                <a:t>mPortal</a:t>
              </a:r>
              <a:r>
                <a:rPr lang="en-US" sz="1600" dirty="0">
                  <a:solidFill>
                    <a:schemeClr val="tx1"/>
                  </a:solidFill>
                </a:rPr>
                <a:t> India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 14 years in Silicon Valley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sz="1600" dirty="0">
                  <a:solidFill>
                    <a:schemeClr val="tx1"/>
                  </a:solidFill>
                </a:rPr>
                <a:t>  Actively guiding team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098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77200" y="2133600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525963"/>
            <a:ext cx="76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441" name="Group 11"/>
          <p:cNvGrpSpPr>
            <a:grpSpLocks/>
          </p:cNvGrpSpPr>
          <p:nvPr/>
        </p:nvGrpSpPr>
        <p:grpSpPr bwMode="auto">
          <a:xfrm>
            <a:off x="4953000" y="4038600"/>
            <a:ext cx="3305175" cy="2133600"/>
            <a:chOff x="296592" y="1828800"/>
            <a:chExt cx="3304736" cy="2133600"/>
          </a:xfrm>
        </p:grpSpPr>
        <p:sp>
          <p:nvSpPr>
            <p:cNvPr id="18" name="Rectangle 17"/>
            <p:cNvSpPr/>
            <p:nvPr/>
          </p:nvSpPr>
          <p:spPr>
            <a:xfrm>
              <a:off x="296592" y="1828800"/>
              <a:ext cx="3304736" cy="4572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000" b="1" dirty="0">
                  <a:solidFill>
                    <a:schemeClr val="tx1"/>
                  </a:solidFill>
                </a:rPr>
                <a:t>The Inspiration!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04529" y="2286000"/>
              <a:ext cx="3276165" cy="167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91440">
                <a:buFont typeface="Arial" pitchFamily="34" charset="0"/>
                <a:buChar char="•"/>
                <a:defRPr/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18442" name="Picture 2"/>
          <p:cNvPicPr>
            <a:picLocks noChangeAspect="1" noChangeArrowheads="1"/>
          </p:cNvPicPr>
          <p:nvPr/>
        </p:nvPicPr>
        <p:blipFill>
          <a:blip r:embed="rId6"/>
          <a:srcRect l="2000" t="13287" r="10001" b="11189"/>
          <a:stretch>
            <a:fillRect/>
          </a:stretch>
        </p:blipFill>
        <p:spPr bwMode="auto">
          <a:xfrm>
            <a:off x="4953000" y="4495800"/>
            <a:ext cx="32766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Some of what </a:t>
            </a:r>
            <a:r>
              <a:rPr lang="en-US" dirty="0" err="1" smtClean="0"/>
              <a:t>ZipDial</a:t>
            </a:r>
            <a:r>
              <a:rPr lang="en-US" dirty="0" smtClean="0"/>
              <a:t> Enables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PATENT PENDING - ZipDial PROPRIETARY &amp; CONFIDENTIAL</a:t>
            </a:r>
            <a:endParaRPr lang="en-US"/>
          </a:p>
        </p:txBody>
      </p:sp>
      <p:grpSp>
        <p:nvGrpSpPr>
          <p:cNvPr id="20483" name="Group 7"/>
          <p:cNvGrpSpPr>
            <a:grpSpLocks/>
          </p:cNvGrpSpPr>
          <p:nvPr/>
        </p:nvGrpSpPr>
        <p:grpSpPr bwMode="auto">
          <a:xfrm>
            <a:off x="581025" y="1676400"/>
            <a:ext cx="3305175" cy="2133600"/>
            <a:chOff x="296592" y="1828800"/>
            <a:chExt cx="3304736" cy="2133600"/>
          </a:xfrm>
        </p:grpSpPr>
        <p:sp>
          <p:nvSpPr>
            <p:cNvPr id="5" name="Rectangle 4"/>
            <p:cNvSpPr/>
            <p:nvPr/>
          </p:nvSpPr>
          <p:spPr>
            <a:xfrm>
              <a:off x="296592" y="1828800"/>
              <a:ext cx="3304736" cy="4572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2-way info update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529" y="2286000"/>
              <a:ext cx="3276165" cy="167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91440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 News, policies, elections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 Weather patterns, diseases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 Crop news, scores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 Citizen Journalism </a:t>
              </a:r>
              <a:r>
                <a:rPr lang="en-US" b="1" u="sng" dirty="0">
                  <a:solidFill>
                    <a:schemeClr val="tx1"/>
                  </a:solidFill>
                </a:rPr>
                <a:t>Quantified</a:t>
              </a:r>
            </a:p>
          </p:txBody>
        </p:sp>
      </p:grpSp>
      <p:grpSp>
        <p:nvGrpSpPr>
          <p:cNvPr id="20484" name="Group 8"/>
          <p:cNvGrpSpPr>
            <a:grpSpLocks/>
          </p:cNvGrpSpPr>
          <p:nvPr/>
        </p:nvGrpSpPr>
        <p:grpSpPr bwMode="auto">
          <a:xfrm>
            <a:off x="4953000" y="1676400"/>
            <a:ext cx="3305175" cy="2133600"/>
            <a:chOff x="296592" y="1828800"/>
            <a:chExt cx="3304736" cy="2133600"/>
          </a:xfrm>
        </p:grpSpPr>
        <p:sp>
          <p:nvSpPr>
            <p:cNvPr id="10" name="Rectangle 9"/>
            <p:cNvSpPr/>
            <p:nvPr/>
          </p:nvSpPr>
          <p:spPr>
            <a:xfrm>
              <a:off x="296592" y="1828800"/>
              <a:ext cx="3304736" cy="4572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Flash ‘Opinion’ Polling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529" y="2286000"/>
              <a:ext cx="3276165" cy="167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91440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 Real-time opinions - instantly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 Demographic-based sorting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 Sample and tweak messaging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 Targeted mobile panels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485" name="Group 11"/>
          <p:cNvGrpSpPr>
            <a:grpSpLocks/>
          </p:cNvGrpSpPr>
          <p:nvPr/>
        </p:nvGrpSpPr>
        <p:grpSpPr bwMode="auto">
          <a:xfrm>
            <a:off x="581025" y="4114800"/>
            <a:ext cx="3305175" cy="2133600"/>
            <a:chOff x="296592" y="1828800"/>
            <a:chExt cx="3304736" cy="2133600"/>
          </a:xfrm>
        </p:grpSpPr>
        <p:sp>
          <p:nvSpPr>
            <p:cNvPr id="13" name="Rectangle 12"/>
            <p:cNvSpPr/>
            <p:nvPr/>
          </p:nvSpPr>
          <p:spPr>
            <a:xfrm>
              <a:off x="296592" y="1828800"/>
              <a:ext cx="3304736" cy="4572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Event Participation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04529" y="2286000"/>
              <a:ext cx="3276165" cy="167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91440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 Announcements with RSVP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 Effectiveness measure</a:t>
              </a:r>
            </a:p>
            <a:p>
              <a:pPr marL="548640" lvl="1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 Pre-meeting opinion</a:t>
              </a:r>
            </a:p>
            <a:p>
              <a:pPr marL="548640" lvl="1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 Post-meeting opinion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 Making events fun/interactive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0486" name="Group 14"/>
          <p:cNvGrpSpPr>
            <a:grpSpLocks/>
          </p:cNvGrpSpPr>
          <p:nvPr/>
        </p:nvGrpSpPr>
        <p:grpSpPr bwMode="auto">
          <a:xfrm>
            <a:off x="5000625" y="4114800"/>
            <a:ext cx="3305175" cy="2133600"/>
            <a:chOff x="296592" y="1828800"/>
            <a:chExt cx="3304736" cy="2133600"/>
          </a:xfrm>
        </p:grpSpPr>
        <p:sp>
          <p:nvSpPr>
            <p:cNvPr id="16" name="Rectangle 15"/>
            <p:cNvSpPr/>
            <p:nvPr/>
          </p:nvSpPr>
          <p:spPr>
            <a:xfrm>
              <a:off x="296592" y="1828800"/>
              <a:ext cx="3304736" cy="4572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Inclusive Elections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4529" y="2286000"/>
              <a:ext cx="3276165" cy="167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91440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 Registered Users May Vote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 Reduces Polling booth load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 ZERO income loss to voters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b="1" dirty="0">
                  <a:solidFill>
                    <a:schemeClr val="tx1"/>
                  </a:solidFill>
                </a:rPr>
                <a:t>Secret ballot ensured with banking-grade security</a:t>
              </a:r>
              <a:endParaRPr lang="en-US" b="1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>
                <a:ea typeface="+mj-ea"/>
                <a:cs typeface="+mj-cs"/>
              </a:rPr>
              <a:t>ZipDial</a:t>
            </a:r>
            <a:r>
              <a:rPr lang="en-US" dirty="0" smtClean="0">
                <a:ea typeface="+mj-ea"/>
                <a:cs typeface="+mj-cs"/>
              </a:rPr>
              <a:t> can be used in any media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3F3F3F"/>
                </a:solidFill>
                <a:cs typeface="Arial" charset="0"/>
              </a:rPr>
              <a:t>PATENT PENDING - ZipDial PROPRIETARY &amp; CONFIDENTIAL</a:t>
            </a:r>
          </a:p>
        </p:txBody>
      </p:sp>
      <p:pic>
        <p:nvPicPr>
          <p:cNvPr id="5" name="Picture 4" descr="21082010(012)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600200"/>
            <a:ext cx="3581400" cy="317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" name="Picture 6" descr="Restaurant Revie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9575" y="2787650"/>
            <a:ext cx="2232025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grpSp>
        <p:nvGrpSpPr>
          <p:cNvPr id="21509" name="Group 7"/>
          <p:cNvGrpSpPr>
            <a:grpSpLocks/>
          </p:cNvGrpSpPr>
          <p:nvPr/>
        </p:nvGrpSpPr>
        <p:grpSpPr bwMode="auto">
          <a:xfrm>
            <a:off x="762000" y="1676400"/>
            <a:ext cx="3305175" cy="4724400"/>
            <a:chOff x="296592" y="1828800"/>
            <a:chExt cx="3304736" cy="4724400"/>
          </a:xfrm>
        </p:grpSpPr>
        <p:sp>
          <p:nvSpPr>
            <p:cNvPr id="9" name="Rectangle 8"/>
            <p:cNvSpPr/>
            <p:nvPr/>
          </p:nvSpPr>
          <p:spPr>
            <a:xfrm>
              <a:off x="296592" y="1828800"/>
              <a:ext cx="3304736" cy="4572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Media Formats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4529" y="2286000"/>
              <a:ext cx="3276165" cy="42672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91440">
                <a:buFont typeface="Arial" pitchFamily="34" charset="0"/>
                <a:buChar char="•"/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 Print &amp; Television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endParaRPr lang="en-US" sz="2000" dirty="0">
                <a:solidFill>
                  <a:schemeClr val="tx1"/>
                </a:solidFill>
              </a:endParaRP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 Billboards, SMS, Internet</a:t>
              </a:r>
            </a:p>
            <a:p>
              <a:pPr marL="91440">
                <a:defRPr/>
              </a:pPr>
              <a:endParaRPr lang="en-US" sz="2000" dirty="0">
                <a:solidFill>
                  <a:schemeClr val="tx1"/>
                </a:solidFill>
              </a:endParaRP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 Mailers/Feedback forms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endParaRPr lang="en-US" sz="2000" b="1" u="sng" dirty="0">
                <a:solidFill>
                  <a:schemeClr val="tx1"/>
                </a:solidFill>
              </a:endParaRP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Social media</a:t>
              </a:r>
            </a:p>
            <a:p>
              <a:pPr marL="91440">
                <a:defRPr/>
              </a:pPr>
              <a:endParaRPr lang="en-US" sz="2000" dirty="0">
                <a:solidFill>
                  <a:schemeClr val="tx1"/>
                </a:solidFill>
              </a:endParaRP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Blogs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endParaRPr lang="en-US" sz="2000" dirty="0">
                <a:solidFill>
                  <a:schemeClr val="tx1"/>
                </a:solidFill>
              </a:endParaRP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 Live events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endParaRPr lang="en-US" sz="2000" dirty="0">
                <a:solidFill>
                  <a:schemeClr val="tx1"/>
                </a:solidFill>
              </a:endParaRP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sz="2000" dirty="0">
                  <a:solidFill>
                    <a:schemeClr val="tx1"/>
                  </a:solidFill>
                </a:rPr>
                <a:t> Local languages</a:t>
              </a:r>
            </a:p>
            <a:p>
              <a:pPr marL="91440">
                <a:defRPr/>
              </a:pPr>
              <a:endParaRPr lang="en-US" sz="2000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en-US" sz="3600" dirty="0" err="1" smtClean="0"/>
              <a:t>ZipDial</a:t>
            </a:r>
            <a:r>
              <a:rPr lang="en-US" sz="3600" dirty="0" smtClean="0"/>
              <a:t> </a:t>
            </a:r>
            <a:r>
              <a:rPr lang="en-US" sz="3600" dirty="0" err="1" smtClean="0"/>
              <a:t>BloombergUTV</a:t>
            </a:r>
            <a:r>
              <a:rPr lang="en-US" sz="3600" dirty="0" smtClean="0"/>
              <a:t> </a:t>
            </a:r>
            <a:br>
              <a:rPr lang="en-US" sz="3600" dirty="0" smtClean="0"/>
            </a:br>
            <a:r>
              <a:rPr lang="en-US" sz="3600" dirty="0" smtClean="0"/>
              <a:t>Survey for Mobile # Portability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PATENT PENDING - ZipDial PROPRIETARY &amp; CONFIDENTIAL</a:t>
            </a:r>
            <a:endParaRPr lang="en-US"/>
          </a:p>
        </p:txBody>
      </p:sp>
      <p:pic>
        <p:nvPicPr>
          <p:cNvPr id="2253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2791" t="19286" r="22095" b="24709"/>
          <a:stretch>
            <a:fillRect/>
          </a:stretch>
        </p:blipFill>
        <p:spPr>
          <a:xfrm>
            <a:off x="609600" y="1905000"/>
            <a:ext cx="8001000" cy="3886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err="1" smtClean="0"/>
              <a:t>ZipDial</a:t>
            </a:r>
            <a:r>
              <a:rPr lang="en-US" dirty="0" smtClean="0"/>
              <a:t> user survey conducted for last 2 hours of an India-NZ match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PATENT PENDING - ZipDial PROPRIETARY &amp; CONFIDENTIAL</a:t>
            </a:r>
            <a:endParaRPr lang="en-US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 l="14706" t="37500" r="25294" b="27083"/>
          <a:stretch>
            <a:fillRect/>
          </a:stretch>
        </p:blipFill>
        <p:spPr bwMode="auto">
          <a:xfrm>
            <a:off x="152400" y="1752600"/>
            <a:ext cx="8686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152400" y="4572000"/>
            <a:ext cx="31369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Interesting takeaways</a:t>
            </a:r>
          </a:p>
          <a:p>
            <a:r>
              <a:rPr lang="en-US"/>
              <a:t>37% Villages</a:t>
            </a:r>
          </a:p>
          <a:p>
            <a:r>
              <a:rPr lang="en-US"/>
              <a:t>14% Metros</a:t>
            </a:r>
          </a:p>
          <a:p>
            <a:r>
              <a:rPr lang="en-US"/>
              <a:t>49% Tier 2/3</a:t>
            </a:r>
          </a:p>
          <a:p>
            <a:r>
              <a:rPr lang="en-US"/>
              <a:t>22% Female</a:t>
            </a:r>
          </a:p>
          <a:p>
            <a:r>
              <a:rPr lang="en-US"/>
              <a:t>28% Spend the day @ home</a:t>
            </a: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3568700" y="4800600"/>
            <a:ext cx="21463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10% Travel abroad</a:t>
            </a:r>
          </a:p>
          <a:p>
            <a:r>
              <a:rPr lang="en-US"/>
              <a:t>22% Travel in India</a:t>
            </a:r>
          </a:p>
          <a:p>
            <a:r>
              <a:rPr lang="en-US"/>
              <a:t>51% Student</a:t>
            </a:r>
          </a:p>
          <a:p>
            <a:r>
              <a:rPr lang="en-US"/>
              <a:t>62% on Nokia</a:t>
            </a:r>
          </a:p>
          <a:p>
            <a:r>
              <a:rPr lang="en-US"/>
              <a:t>17% Work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153400" y="1752600"/>
            <a:ext cx="685800" cy="28956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559" name="TextBox 10"/>
          <p:cNvSpPr txBox="1">
            <a:spLocks noChangeArrowheads="1"/>
          </p:cNvSpPr>
          <p:nvPr/>
        </p:nvSpPr>
        <p:spPr bwMode="auto">
          <a:xfrm>
            <a:off x="6096000" y="4830763"/>
            <a:ext cx="2146300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10% Travel abroad</a:t>
            </a:r>
          </a:p>
          <a:p>
            <a:r>
              <a:rPr lang="en-US"/>
              <a:t>22% Travel in India</a:t>
            </a:r>
          </a:p>
          <a:p>
            <a:r>
              <a:rPr lang="en-US"/>
              <a:t>51% Student</a:t>
            </a:r>
          </a:p>
          <a:p>
            <a:r>
              <a:rPr lang="en-US"/>
              <a:t>62% on Nokia</a:t>
            </a:r>
          </a:p>
          <a:p>
            <a:r>
              <a:rPr lang="en-US"/>
              <a:t>17% Work</a:t>
            </a:r>
          </a:p>
        </p:txBody>
      </p:sp>
      <p:sp>
        <p:nvSpPr>
          <p:cNvPr id="23560" name="TextBox 11"/>
          <p:cNvSpPr txBox="1">
            <a:spLocks noChangeArrowheads="1"/>
          </p:cNvSpPr>
          <p:nvPr/>
        </p:nvSpPr>
        <p:spPr bwMode="auto">
          <a:xfrm>
            <a:off x="609600" y="1295400"/>
            <a:ext cx="7693025" cy="461963"/>
          </a:xfrm>
          <a:prstGeom prst="rect">
            <a:avLst/>
          </a:prstGeom>
          <a:solidFill>
            <a:schemeClr val="tx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i="1">
                <a:solidFill>
                  <a:srgbClr val="FF0000"/>
                </a:solidFill>
              </a:rPr>
              <a:t>~2000 users answered all 11 questions in 2 hours!!!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ea typeface="+mj-ea"/>
                <a:cs typeface="+mj-cs"/>
              </a:rPr>
              <a:t>Try </a:t>
            </a:r>
            <a:r>
              <a:rPr lang="en-US" dirty="0" err="1" smtClean="0">
                <a:ea typeface="+mj-ea"/>
                <a:cs typeface="+mj-cs"/>
              </a:rPr>
              <a:t>ZipDial</a:t>
            </a:r>
            <a:r>
              <a:rPr lang="en-US" dirty="0" smtClean="0">
                <a:ea typeface="+mj-ea"/>
                <a:cs typeface="+mj-cs"/>
              </a:rPr>
              <a:t> Live Today!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>
                <a:solidFill>
                  <a:srgbClr val="3F3F3F"/>
                </a:solidFill>
                <a:cs typeface="Arial" charset="0"/>
              </a:rPr>
              <a:t>PATENT PENDING - ZipDial PROPRIETARY &amp; CONFIDENTIAL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981200"/>
            <a:ext cx="8534400" cy="99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4580" name="TextBox 6"/>
          <p:cNvSpPr txBox="1">
            <a:spLocks noChangeArrowheads="1"/>
          </p:cNvSpPr>
          <p:nvPr/>
        </p:nvSpPr>
        <p:spPr bwMode="auto">
          <a:xfrm>
            <a:off x="631825" y="1600200"/>
            <a:ext cx="79025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Free Cricket Scores – Anytime, Anywhere, and from Any Mobile</a:t>
            </a:r>
          </a:p>
        </p:txBody>
      </p:sp>
      <p:pic>
        <p:nvPicPr>
          <p:cNvPr id="9" name="Picture 8" descr="MeterJa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546600"/>
            <a:ext cx="1854200" cy="185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914400" y="3276600"/>
            <a:ext cx="25908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Pledge to Support </a:t>
            </a:r>
          </a:p>
          <a:p>
            <a:r>
              <a:rPr lang="en-US" sz="2000" b="1"/>
              <a:t>Grass Roots </a:t>
            </a:r>
          </a:p>
          <a:p>
            <a:r>
              <a:rPr lang="en-US" sz="2000" b="1"/>
              <a:t>Movements</a:t>
            </a:r>
          </a:p>
          <a:p>
            <a:r>
              <a:rPr lang="en-US" sz="2000" b="1">
                <a:solidFill>
                  <a:srgbClr val="FF0000"/>
                </a:solidFill>
              </a:rPr>
              <a:t>080 300 500 15</a:t>
            </a:r>
          </a:p>
        </p:txBody>
      </p:sp>
      <p:sp>
        <p:nvSpPr>
          <p:cNvPr id="24583" name="TextBox 10"/>
          <p:cNvSpPr txBox="1">
            <a:spLocks noChangeArrowheads="1"/>
          </p:cNvSpPr>
          <p:nvPr/>
        </p:nvSpPr>
        <p:spPr bwMode="auto">
          <a:xfrm>
            <a:off x="4102100" y="3254375"/>
            <a:ext cx="49657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/>
              <a:t>Engagement for Mass Market branding campaigns – </a:t>
            </a:r>
            <a:r>
              <a:rPr lang="en-US" sz="2000" b="1">
                <a:solidFill>
                  <a:srgbClr val="FF0000"/>
                </a:solidFill>
              </a:rPr>
              <a:t>1 800 200 9944</a:t>
            </a:r>
          </a:p>
        </p:txBody>
      </p:sp>
      <p:grpSp>
        <p:nvGrpSpPr>
          <p:cNvPr id="24584" name="Group 14"/>
          <p:cNvGrpSpPr>
            <a:grpSpLocks/>
          </p:cNvGrpSpPr>
          <p:nvPr/>
        </p:nvGrpSpPr>
        <p:grpSpPr bwMode="auto">
          <a:xfrm>
            <a:off x="3810000" y="4038600"/>
            <a:ext cx="4889500" cy="1828800"/>
            <a:chOff x="3810000" y="4038600"/>
            <a:chExt cx="4889500" cy="1828800"/>
          </a:xfrm>
        </p:grpSpPr>
        <p:pic>
          <p:nvPicPr>
            <p:cNvPr id="24585" name="Picture 12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096000" y="4038600"/>
              <a:ext cx="2603500" cy="177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4586" name="Picture 13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810000" y="4171950"/>
              <a:ext cx="2251905" cy="1695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Simple pricing, Scalable, Self-Service</a:t>
            </a:r>
            <a:br>
              <a:rPr lang="en-US" sz="4000" dirty="0" smtClean="0"/>
            </a:br>
            <a:r>
              <a:rPr lang="en-US" sz="2200" dirty="0" smtClean="0"/>
              <a:t>Target: 100,000 </a:t>
            </a:r>
            <a:r>
              <a:rPr lang="en-US" sz="2200" dirty="0" err="1" smtClean="0"/>
              <a:t>ZipDial</a:t>
            </a:r>
            <a:r>
              <a:rPr lang="en-US" sz="2200" dirty="0" smtClean="0"/>
              <a:t> Numbers in 4 years - $25M per year in Revenue</a:t>
            </a:r>
            <a:endParaRPr lang="en-US" sz="4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PATENT PENDING - ZipDial PROPRIETARY &amp; CONFIDENTIAL</a:t>
            </a:r>
            <a:endParaRPr lang="en-US"/>
          </a:p>
        </p:txBody>
      </p:sp>
      <p:grpSp>
        <p:nvGrpSpPr>
          <p:cNvPr id="26627" name="Group 7"/>
          <p:cNvGrpSpPr>
            <a:grpSpLocks/>
          </p:cNvGrpSpPr>
          <p:nvPr/>
        </p:nvGrpSpPr>
        <p:grpSpPr bwMode="auto">
          <a:xfrm>
            <a:off x="581025" y="1676400"/>
            <a:ext cx="3305175" cy="2133600"/>
            <a:chOff x="296592" y="1828800"/>
            <a:chExt cx="3304736" cy="2133600"/>
          </a:xfrm>
        </p:grpSpPr>
        <p:sp>
          <p:nvSpPr>
            <p:cNvPr id="5" name="Rectangle 4"/>
            <p:cNvSpPr/>
            <p:nvPr/>
          </p:nvSpPr>
          <p:spPr>
            <a:xfrm>
              <a:off x="296592" y="1828800"/>
              <a:ext cx="3304736" cy="4572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Simple pricing model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04529" y="2286000"/>
              <a:ext cx="3276165" cy="167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91440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 Rs. 1000/mo/</a:t>
              </a:r>
              <a:r>
                <a:rPr lang="en-US" dirty="0" err="1">
                  <a:solidFill>
                    <a:schemeClr val="tx1"/>
                  </a:solidFill>
                </a:rPr>
                <a:t>ZipDial</a:t>
              </a:r>
              <a:r>
                <a:rPr lang="en-US" dirty="0">
                  <a:solidFill>
                    <a:schemeClr val="tx1"/>
                  </a:solidFill>
                </a:rPr>
                <a:t>#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 1000 free SMS’s included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 Additional </a:t>
              </a:r>
              <a:r>
                <a:rPr lang="en-US" dirty="0" err="1">
                  <a:solidFill>
                    <a:schemeClr val="tx1"/>
                  </a:solidFill>
                </a:rPr>
                <a:t>ZipDials</a:t>
              </a:r>
              <a:r>
                <a:rPr lang="en-US" dirty="0">
                  <a:solidFill>
                    <a:schemeClr val="tx1"/>
                  </a:solidFill>
                </a:rPr>
                <a:t> @ 0.5</a:t>
              </a:r>
            </a:p>
          </p:txBody>
        </p:sp>
      </p:grpSp>
      <p:grpSp>
        <p:nvGrpSpPr>
          <p:cNvPr id="26628" name="Group 8"/>
          <p:cNvGrpSpPr>
            <a:grpSpLocks/>
          </p:cNvGrpSpPr>
          <p:nvPr/>
        </p:nvGrpSpPr>
        <p:grpSpPr bwMode="auto">
          <a:xfrm>
            <a:off x="4953000" y="1676400"/>
            <a:ext cx="3305175" cy="2133600"/>
            <a:chOff x="296592" y="1828800"/>
            <a:chExt cx="3304736" cy="2133600"/>
          </a:xfrm>
        </p:grpSpPr>
        <p:sp>
          <p:nvSpPr>
            <p:cNvPr id="10" name="Rectangle 9"/>
            <p:cNvSpPr/>
            <p:nvPr/>
          </p:nvSpPr>
          <p:spPr>
            <a:xfrm>
              <a:off x="296592" y="1828800"/>
              <a:ext cx="3304736" cy="4572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>
                <a:defRPr/>
              </a:pPr>
              <a:r>
                <a:rPr lang="en-US" sz="2400" b="1" dirty="0">
                  <a:solidFill>
                    <a:schemeClr val="tx1"/>
                  </a:solidFill>
                </a:rPr>
                <a:t>Self-service portal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529" y="2286000"/>
              <a:ext cx="3276165" cy="1676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91440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 Create messages/polls online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 Analyze results in real-time</a:t>
              </a:r>
            </a:p>
            <a:p>
              <a:pPr marL="91440">
                <a:buFont typeface="Arial" pitchFamily="34" charset="0"/>
                <a:buChar char="•"/>
                <a:defRPr/>
              </a:pPr>
              <a:endParaRPr lang="en-US" dirty="0">
                <a:solidFill>
                  <a:schemeClr val="tx1"/>
                </a:solidFill>
              </a:endParaRPr>
            </a:p>
            <a:p>
              <a:pPr marL="91440">
                <a:buFont typeface="Arial" pitchFamily="34" charset="0"/>
                <a:buChar char="•"/>
                <a:defRPr/>
              </a:pPr>
              <a:r>
                <a:rPr lang="en-US" dirty="0">
                  <a:solidFill>
                    <a:schemeClr val="tx1"/>
                  </a:solidFill>
                </a:rPr>
                <a:t> Download/integrate results</a:t>
              </a:r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152400" y="3810000"/>
            <a:ext cx="8839200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u="sng" dirty="0">
                <a:latin typeface="+mn-lt"/>
                <a:ea typeface="Verdana" pitchFamily="34" charset="0"/>
                <a:cs typeface="Verdana" pitchFamily="34" charset="0"/>
              </a:rPr>
              <a:t>Key focus areas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1600" dirty="0">
                <a:latin typeface="+mn-lt"/>
                <a:ea typeface="Verdana" pitchFamily="34" charset="0"/>
                <a:cs typeface="Verdana" pitchFamily="34" charset="0"/>
              </a:rPr>
              <a:t>Free cricket scores – a branding and customer, data acquisition strategy</a:t>
            </a:r>
          </a:p>
          <a:p>
            <a:pPr marL="800100" lvl="1" indent="-342900">
              <a:buFont typeface="Arial" charset="0"/>
              <a:buChar char="•"/>
              <a:defRPr/>
            </a:pPr>
            <a:r>
              <a:rPr lang="en-US" sz="1600" dirty="0">
                <a:latin typeface="+mn-lt"/>
                <a:ea typeface="Verdana" pitchFamily="34" charset="0"/>
                <a:cs typeface="Verdana" pitchFamily="34" charset="0"/>
              </a:rPr>
              <a:t>Ideally we would like to make this cost neutral with some advertising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1600" dirty="0">
                <a:latin typeface="+mn-lt"/>
                <a:ea typeface="Verdana" pitchFamily="34" charset="0"/>
                <a:cs typeface="Verdana" pitchFamily="34" charset="0"/>
              </a:rPr>
              <a:t>Auto-Response - Customer publishes a </a:t>
            </a:r>
            <a:r>
              <a:rPr lang="en-US" sz="1600" dirty="0" err="1">
                <a:latin typeface="+mn-lt"/>
                <a:ea typeface="Verdana" pitchFamily="34" charset="0"/>
                <a:cs typeface="Verdana" pitchFamily="34" charset="0"/>
              </a:rPr>
              <a:t>ZipDial</a:t>
            </a:r>
            <a:r>
              <a:rPr lang="en-US" sz="1600" dirty="0">
                <a:latin typeface="+mn-lt"/>
                <a:ea typeface="Verdana" pitchFamily="34" charset="0"/>
                <a:cs typeface="Verdana" pitchFamily="34" charset="0"/>
              </a:rPr>
              <a:t> number on every shop/clinic, etc.</a:t>
            </a:r>
          </a:p>
          <a:p>
            <a:pPr marL="800100" lvl="1" indent="-342900">
              <a:buFont typeface="Arial" charset="0"/>
              <a:buChar char="•"/>
              <a:defRPr/>
            </a:pPr>
            <a:r>
              <a:rPr lang="en-US" sz="1600" dirty="0">
                <a:latin typeface="+mn-lt"/>
                <a:ea typeface="Verdana" pitchFamily="34" charset="0"/>
                <a:cs typeface="Verdana" pitchFamily="34" charset="0"/>
              </a:rPr>
              <a:t>Users can get </a:t>
            </a:r>
            <a:r>
              <a:rPr lang="en-US" sz="1600" dirty="0" err="1">
                <a:latin typeface="+mn-lt"/>
                <a:ea typeface="Verdana" pitchFamily="34" charset="0"/>
                <a:cs typeface="Verdana" pitchFamily="34" charset="0"/>
              </a:rPr>
              <a:t>ZipDial</a:t>
            </a:r>
            <a:r>
              <a:rPr lang="en-US" sz="1600" dirty="0">
                <a:latin typeface="+mn-lt"/>
                <a:ea typeface="Verdana" pitchFamily="34" charset="0"/>
                <a:cs typeface="Verdana" pitchFamily="34" charset="0"/>
              </a:rPr>
              <a:t> and get Hours of Operation, Deals, etc.</a:t>
            </a:r>
          </a:p>
          <a:p>
            <a:pPr marL="342900" indent="-342900">
              <a:buFontTx/>
              <a:buAutoNum type="arabicParenR"/>
              <a:defRPr/>
            </a:pPr>
            <a:r>
              <a:rPr lang="en-US" sz="1600" dirty="0">
                <a:latin typeface="+mn-lt"/>
                <a:ea typeface="Verdana" pitchFamily="34" charset="0"/>
                <a:cs typeface="Verdana" pitchFamily="34" charset="0"/>
              </a:rPr>
              <a:t>Lead Generation – Send response, and Post lead to CRM 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sz="1600" dirty="0">
                <a:latin typeface="+mn-lt"/>
                <a:ea typeface="Verdana" pitchFamily="34" charset="0"/>
                <a:cs typeface="Verdana" pitchFamily="34" charset="0"/>
              </a:rPr>
              <a:t>Privacy of user is protected by </a:t>
            </a:r>
            <a:r>
              <a:rPr lang="en-US" sz="1600" dirty="0" err="1">
                <a:latin typeface="+mn-lt"/>
                <a:ea typeface="Verdana" pitchFamily="34" charset="0"/>
                <a:cs typeface="Verdana" pitchFamily="34" charset="0"/>
              </a:rPr>
              <a:t>ZipDial</a:t>
            </a:r>
            <a:endParaRPr lang="en-US" sz="1600" dirty="0">
              <a:latin typeface="+mn-lt"/>
              <a:ea typeface="Verdana" pitchFamily="34" charset="0"/>
              <a:cs typeface="Verdana" pitchFamily="34" charset="0"/>
            </a:endParaRPr>
          </a:p>
          <a:p>
            <a:pPr marL="342900" indent="-342900">
              <a:buFontTx/>
              <a:buAutoNum type="arabicParenR" startAt="4"/>
              <a:defRPr/>
            </a:pPr>
            <a:r>
              <a:rPr lang="en-US" sz="1600" dirty="0">
                <a:latin typeface="+mn-lt"/>
                <a:ea typeface="Verdana" pitchFamily="34" charset="0"/>
                <a:cs typeface="Verdana" pitchFamily="34" charset="0"/>
              </a:rPr>
              <a:t>Polling – for market research, political party opinions etc.</a:t>
            </a:r>
          </a:p>
          <a:p>
            <a:pPr marL="342900" indent="-342900">
              <a:buFontTx/>
              <a:buAutoNum type="arabicParenR" startAt="4"/>
              <a:defRPr/>
            </a:pPr>
            <a:r>
              <a:rPr lang="en-US" sz="1600" dirty="0">
                <a:latin typeface="+mn-lt"/>
                <a:ea typeface="Verdana" pitchFamily="34" charset="0"/>
                <a:cs typeface="Verdana" pitchFamily="34" charset="0"/>
              </a:rPr>
              <a:t>Transactions – link to </a:t>
            </a:r>
            <a:r>
              <a:rPr lang="en-US" sz="1600" dirty="0" err="1">
                <a:latin typeface="+mn-lt"/>
                <a:ea typeface="Verdana" pitchFamily="34" charset="0"/>
                <a:cs typeface="Verdana" pitchFamily="34" charset="0"/>
              </a:rPr>
              <a:t>Facebook</a:t>
            </a:r>
            <a:r>
              <a:rPr lang="en-US" sz="1600" dirty="0">
                <a:latin typeface="+mn-lt"/>
                <a:ea typeface="Verdana" pitchFamily="34" charset="0"/>
                <a:cs typeface="Verdana" pitchFamily="34" charset="0"/>
              </a:rPr>
              <a:t>, Twitter, Mobile Banking, etc.</a:t>
            </a:r>
          </a:p>
          <a:p>
            <a:pPr marL="342900" indent="-342900">
              <a:buFontTx/>
              <a:buAutoNum type="arabicParenR" startAt="4"/>
              <a:defRPr/>
            </a:pPr>
            <a:r>
              <a:rPr lang="en-US" sz="1600" dirty="0" err="1">
                <a:latin typeface="+mn-lt"/>
                <a:ea typeface="Verdana" pitchFamily="34" charset="0"/>
                <a:cs typeface="Verdana" pitchFamily="34" charset="0"/>
              </a:rPr>
              <a:t>ZipDial</a:t>
            </a:r>
            <a:r>
              <a:rPr lang="en-US" sz="1600" dirty="0">
                <a:latin typeface="+mn-lt"/>
                <a:ea typeface="Verdana" pitchFamily="34" charset="0"/>
                <a:cs typeface="Verdana" pitchFamily="34" charset="0"/>
              </a:rPr>
              <a:t> - </a:t>
            </a:r>
            <a:r>
              <a:rPr lang="en-US" sz="1600" dirty="0" err="1">
                <a:latin typeface="+mn-lt"/>
                <a:ea typeface="Verdana" pitchFamily="34" charset="0"/>
                <a:cs typeface="Verdana" pitchFamily="34" charset="0"/>
              </a:rPr>
              <a:t>AppStore</a:t>
            </a:r>
            <a:r>
              <a:rPr lang="en-US" sz="1600" dirty="0">
                <a:latin typeface="+mn-lt"/>
                <a:ea typeface="Verdana" pitchFamily="34" charset="0"/>
                <a:cs typeface="Verdana" pitchFamily="34" charset="0"/>
              </a:rPr>
              <a:t> – allowing 3</a:t>
            </a:r>
            <a:r>
              <a:rPr lang="en-US" sz="1600" baseline="30000" dirty="0">
                <a:latin typeface="+mn-lt"/>
                <a:ea typeface="Verdana" pitchFamily="34" charset="0"/>
                <a:cs typeface="Verdana" pitchFamily="34" charset="0"/>
              </a:rPr>
              <a:t>rd</a:t>
            </a:r>
            <a:r>
              <a:rPr lang="en-US" sz="1600" dirty="0">
                <a:latin typeface="+mn-lt"/>
                <a:ea typeface="Verdana" pitchFamily="34" charset="0"/>
                <a:cs typeface="Verdana" pitchFamily="34" charset="0"/>
              </a:rPr>
              <a:t> parties to build applications on </a:t>
            </a:r>
            <a:r>
              <a:rPr lang="en-US" sz="1600" dirty="0" err="1">
                <a:latin typeface="+mn-lt"/>
                <a:ea typeface="Verdana" pitchFamily="34" charset="0"/>
                <a:cs typeface="Verdana" pitchFamily="34" charset="0"/>
              </a:rPr>
              <a:t>ZipDial</a:t>
            </a:r>
            <a:r>
              <a:rPr lang="en-US" sz="1600" dirty="0">
                <a:latin typeface="+mn-lt"/>
                <a:ea typeface="Verdana" pitchFamily="34" charset="0"/>
                <a:cs typeface="Verdana" pitchFamily="34" charset="0"/>
              </a:rPr>
              <a:t> platform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Module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12065</TotalTime>
  <Words>419</Words>
  <Application>Microsoft Macintosh PowerPoint</Application>
  <PresentationFormat>On-screen Show (4:3)</PresentationFormat>
  <Paragraphs>123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Design Template</vt:lpstr>
      </vt:variant>
      <vt:variant>
        <vt:i4>12</vt:i4>
      </vt:variant>
      <vt:variant>
        <vt:lpstr>Slide Titles</vt:lpstr>
      </vt:variant>
      <vt:variant>
        <vt:i4>10</vt:i4>
      </vt:variant>
    </vt:vector>
  </HeadingPairs>
  <TitlesOfParts>
    <vt:vector size="29" baseType="lpstr">
      <vt:lpstr>Arial</vt:lpstr>
      <vt:lpstr>Corbel</vt:lpstr>
      <vt:lpstr>ＭＳ Ｐゴシック</vt:lpstr>
      <vt:lpstr>Wingdings 2</vt:lpstr>
      <vt:lpstr>Wingdings</vt:lpstr>
      <vt:lpstr>Wingdings 3</vt:lpstr>
      <vt:lpstr>Calibri</vt:lpstr>
      <vt:lpstr>Module</vt:lpstr>
      <vt:lpstr>Module</vt:lpstr>
      <vt:lpstr>Module</vt:lpstr>
      <vt:lpstr>Module</vt:lpstr>
      <vt:lpstr>Module</vt:lpstr>
      <vt:lpstr>Module</vt:lpstr>
      <vt:lpstr>Module</vt:lpstr>
      <vt:lpstr>Module</vt:lpstr>
      <vt:lpstr>Module</vt:lpstr>
      <vt:lpstr>Module</vt:lpstr>
      <vt:lpstr>Module</vt:lpstr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mChek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valerie</dc:creator>
  <cp:lastModifiedBy>sriram_kumar</cp:lastModifiedBy>
  <cp:revision>972</cp:revision>
  <dcterms:created xsi:type="dcterms:W3CDTF">2010-12-06T17:40:58Z</dcterms:created>
  <dcterms:modified xsi:type="dcterms:W3CDTF">2011-02-04T04:18:17Z</dcterms:modified>
</cp:coreProperties>
</file>